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6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9900"/>
    <a:srgbClr val="934BC9"/>
    <a:srgbClr val="FF3737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ds02.infourok.ru/uploads/ex/051f/000164ae-e5fd36a7/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793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287286" y="3805"/>
            <a:ext cx="656942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i="1" dirty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Monotype Corsiva" panose="03010101010201010101" pitchFamily="66" charset="0"/>
              </a:rPr>
              <a:t>В</a:t>
            </a:r>
            <a:r>
              <a:rPr lang="ru-RU" sz="6000" b="1" i="1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Monotype Corsiva" panose="03010101010201010101" pitchFamily="66" charset="0"/>
              </a:rPr>
              <a:t>аш ребенок будущий </a:t>
            </a:r>
          </a:p>
          <a:p>
            <a:pPr algn="ctr"/>
            <a:r>
              <a:rPr lang="ru-RU" sz="6000" b="1" i="1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Monotype Corsiva" panose="03010101010201010101" pitchFamily="66" charset="0"/>
              </a:rPr>
              <a:t>пятиклассник </a:t>
            </a:r>
            <a:endParaRPr lang="ru-RU" sz="6000" b="1" i="1" dirty="0">
              <a:ln>
                <a:solidFill>
                  <a:srgbClr val="002060"/>
                </a:solidFill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latin typeface="Monotype Corsiva" panose="03010101010201010101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06540"/>
            <a:ext cx="8568952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</a:rPr>
              <a:t>Цель собрания</a:t>
            </a: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:</a:t>
            </a:r>
          </a:p>
          <a:p>
            <a:pPr algn="just">
              <a:spcAft>
                <a:spcPts val="100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формирование у родителей культуры принятия трудностей, связанных с проблемами в переходе в среднее звено школы</a:t>
            </a:r>
          </a:p>
          <a:p>
            <a:pPr>
              <a:spcAft>
                <a:spcPts val="1000"/>
              </a:spcAft>
            </a:pPr>
            <a:r>
              <a:rPr lang="ru-RU" sz="24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Задачи: </a:t>
            </a:r>
            <a:endParaRPr lang="ru-RU" sz="2400" b="1" dirty="0" smtClean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ru-RU" sz="24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формировать </a:t>
            </a:r>
            <a:r>
              <a:rPr lang="ru-RU" sz="24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 родителей представление о роли и путях преемственности между начальным и средним звеньями школьного обучения, о посильной помощи детям в адаптации к новым условиям; знакомить родителей с возрастными психологическими особенностями пятиклассников; анализировать основные трудности, возникающие при переходе учащихся в среднюю школу.</a:t>
            </a:r>
            <a:endParaRPr lang="ru-RU" sz="2400" i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984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s://ds02.infourok.ru/uploads/ex/051f/000164ae-e5fd36a7/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Арка 2"/>
          <p:cNvSpPr/>
          <p:nvPr/>
        </p:nvSpPr>
        <p:spPr>
          <a:xfrm>
            <a:off x="604783" y="548680"/>
            <a:ext cx="8539218" cy="7946431"/>
          </a:xfrm>
          <a:prstGeom prst="blockArc">
            <a:avLst>
              <a:gd name="adj1" fmla="val 10658300"/>
              <a:gd name="adj2" fmla="val 67696"/>
              <a:gd name="adj3" fmla="val 10913"/>
            </a:avLst>
          </a:prstGeom>
          <a:solidFill>
            <a:srgbClr val="009900"/>
          </a:solidFill>
          <a:ln>
            <a:solidFill>
              <a:srgbClr val="009900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Арка 6"/>
          <p:cNvSpPr/>
          <p:nvPr/>
        </p:nvSpPr>
        <p:spPr>
          <a:xfrm>
            <a:off x="1115616" y="1412776"/>
            <a:ext cx="7488832" cy="6480720"/>
          </a:xfrm>
          <a:prstGeom prst="blockArc">
            <a:avLst>
              <a:gd name="adj1" fmla="val 10773763"/>
              <a:gd name="adj2" fmla="val 21517410"/>
              <a:gd name="adj3" fmla="val 11780"/>
            </a:avLst>
          </a:prstGeom>
          <a:solidFill>
            <a:srgbClr val="FF3737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Арка 7"/>
          <p:cNvSpPr/>
          <p:nvPr/>
        </p:nvSpPr>
        <p:spPr>
          <a:xfrm>
            <a:off x="1757339" y="2153226"/>
            <a:ext cx="6135606" cy="5020190"/>
          </a:xfrm>
          <a:prstGeom prst="blockArc">
            <a:avLst>
              <a:gd name="adj1" fmla="val 10746346"/>
              <a:gd name="adj2" fmla="val 21478596"/>
              <a:gd name="adj3" fmla="val 16589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Арка 8"/>
          <p:cNvSpPr/>
          <p:nvPr/>
        </p:nvSpPr>
        <p:spPr>
          <a:xfrm rot="247261">
            <a:off x="2551415" y="3001922"/>
            <a:ext cx="4686894" cy="3167825"/>
          </a:xfrm>
          <a:prstGeom prst="blockArc">
            <a:avLst>
              <a:gd name="adj1" fmla="val 10361716"/>
              <a:gd name="adj2" fmla="val 21326348"/>
              <a:gd name="adj3" fmla="val 24483"/>
            </a:avLst>
          </a:prstGeom>
          <a:solidFill>
            <a:srgbClr val="934BC9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39" name="Picture 15" descr="http://img0.liveinternet.ru/images/attach/c/0/120/29/120029266_grass__16_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21"/>
          <a:stretch/>
        </p:blipFill>
        <p:spPr bwMode="auto">
          <a:xfrm>
            <a:off x="-162271" y="3941855"/>
            <a:ext cx="9468544" cy="189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Арка 5"/>
          <p:cNvSpPr/>
          <p:nvPr/>
        </p:nvSpPr>
        <p:spPr>
          <a:xfrm>
            <a:off x="1135840" y="4464546"/>
            <a:ext cx="7518043" cy="7632848"/>
          </a:xfrm>
          <a:prstGeom prst="blockArc">
            <a:avLst>
              <a:gd name="adj1" fmla="val 10218344"/>
              <a:gd name="adj2" fmla="val 0"/>
              <a:gd name="adj3" fmla="val 25000"/>
            </a:avLst>
          </a:prstGeom>
        </p:spPr>
        <p:txBody>
          <a:bodyPr wrap="square">
            <a:prstTxWarp prst="textCircle">
              <a:avLst>
                <a:gd name="adj" fmla="val 10848897"/>
              </a:avLst>
            </a:prstTxWarp>
            <a:spAutoFit/>
          </a:bodyPr>
          <a:lstStyle/>
          <a:p>
            <a:r>
              <a:rPr lang="ru-RU" sz="2000" dirty="0" smtClean="0">
                <a:latin typeface="Arial Black" panose="020B0A04020102020204" pitchFamily="34" charset="0"/>
              </a:rPr>
              <a:t>.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sp>
        <p:nvSpPr>
          <p:cNvPr id="16" name="Арка 15"/>
          <p:cNvSpPr/>
          <p:nvPr/>
        </p:nvSpPr>
        <p:spPr>
          <a:xfrm rot="180081">
            <a:off x="1673342" y="1681827"/>
            <a:ext cx="6429407" cy="8302079"/>
          </a:xfrm>
          <a:prstGeom prst="blockArc">
            <a:avLst>
              <a:gd name="adj1" fmla="val 10218344"/>
              <a:gd name="adj2" fmla="val 21488405"/>
              <a:gd name="adj3" fmla="val 18835"/>
            </a:avLst>
          </a:prstGeom>
        </p:spPr>
        <p:txBody>
          <a:bodyPr wrap="square">
            <a:prstTxWarp prst="textCircle">
              <a:avLst>
                <a:gd name="adj" fmla="val 10848897"/>
              </a:avLst>
            </a:prstTxWarp>
            <a:spAutoFit/>
          </a:bodyPr>
          <a:lstStyle/>
          <a:p>
            <a:r>
              <a:rPr lang="ru-RU" sz="2000" dirty="0" smtClean="0">
                <a:latin typeface="Arial Black" panose="020B0A04020102020204" pitchFamily="34" charset="0"/>
              </a:rPr>
              <a:t>радость, восторг, что ваш ребёнок учится в данном классе</a:t>
            </a:r>
            <a:endParaRPr lang="ru-RU" sz="2000" dirty="0">
              <a:latin typeface="Arial Black" panose="020B0A04020102020204" pitchFamily="34" charset="0"/>
            </a:endParaRPr>
          </a:p>
        </p:txBody>
      </p:sp>
      <p:sp>
        <p:nvSpPr>
          <p:cNvPr id="17" name="Арка 16"/>
          <p:cNvSpPr/>
          <p:nvPr/>
        </p:nvSpPr>
        <p:spPr>
          <a:xfrm rot="407721">
            <a:off x="1701437" y="975982"/>
            <a:ext cx="7203622" cy="5951837"/>
          </a:xfrm>
          <a:prstGeom prst="blockArc">
            <a:avLst>
              <a:gd name="adj1" fmla="val 10262186"/>
              <a:gd name="adj2" fmla="val 19768118"/>
              <a:gd name="adj3" fmla="val 12824"/>
            </a:avLst>
          </a:prstGeom>
        </p:spPr>
        <p:txBody>
          <a:bodyPr wrap="square">
            <a:prstTxWarp prst="textCircle">
              <a:avLst>
                <a:gd name="adj" fmla="val 11059187"/>
              </a:avLst>
            </a:prstTxWarp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/>
              </a:rPr>
              <a:t>        спокойствие </a:t>
            </a:r>
            <a:r>
              <a:rPr lang="ru-RU" sz="20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/>
              </a:rPr>
              <a:t>за будущее </a:t>
            </a:r>
            <a:r>
              <a:rPr lang="ru-RU" sz="2000" b="1" dirty="0" smtClean="0">
                <a:solidFill>
                  <a:srgbClr val="000000"/>
                </a:solidFill>
                <a:latin typeface="Arial Black" panose="020B0A04020102020204" pitchFamily="34" charset="0"/>
                <a:ea typeface="Times New Roman"/>
              </a:rPr>
              <a:t>своего </a:t>
            </a:r>
            <a:r>
              <a:rPr lang="ru-RU" sz="20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/>
              </a:rPr>
              <a:t>ребёнка</a:t>
            </a:r>
            <a:endParaRPr lang="ru-RU" sz="2000" b="1" dirty="0">
              <a:latin typeface="Arial Black" panose="020B0A04020102020204" pitchFamily="34" charset="0"/>
            </a:endParaRPr>
          </a:p>
        </p:txBody>
      </p:sp>
      <p:sp>
        <p:nvSpPr>
          <p:cNvPr id="18" name="Арка 17"/>
          <p:cNvSpPr/>
          <p:nvPr/>
        </p:nvSpPr>
        <p:spPr>
          <a:xfrm rot="386692">
            <a:off x="2397195" y="2500314"/>
            <a:ext cx="4758049" cy="5531094"/>
          </a:xfrm>
          <a:prstGeom prst="blockArc">
            <a:avLst>
              <a:gd name="adj1" fmla="val 10319808"/>
              <a:gd name="adj2" fmla="val 20957863"/>
              <a:gd name="adj3" fmla="val 16768"/>
            </a:avLst>
          </a:prstGeom>
        </p:spPr>
        <p:txBody>
          <a:bodyPr wrap="square">
            <a:prstTxWarp prst="textCircle">
              <a:avLst>
                <a:gd name="adj" fmla="val 11059187"/>
              </a:avLst>
            </a:prstTxWarp>
            <a:spAutoFit/>
          </a:bodyPr>
          <a:lstStyle/>
          <a:p>
            <a:r>
              <a:rPr lang="ru-RU" sz="2000" dirty="0" smtClean="0">
                <a:latin typeface="Arial Black" panose="020B0A04020102020204" pitchFamily="34" charset="0"/>
              </a:rPr>
              <a:t> </a:t>
            </a:r>
            <a:r>
              <a:rPr lang="ru-RU" sz="2000" dirty="0">
                <a:latin typeface="Arial Black" panose="020B0A04020102020204" pitchFamily="34" charset="0"/>
              </a:rPr>
              <a:t>тревога, озабоченность, растерянность</a:t>
            </a:r>
            <a:endParaRPr lang="ru-RU" sz="2000" b="1" dirty="0">
              <a:latin typeface="Arial Black" panose="020B0A04020102020204" pitchFamily="34" charset="0"/>
            </a:endParaRPr>
          </a:p>
        </p:txBody>
      </p:sp>
      <p:sp>
        <p:nvSpPr>
          <p:cNvPr id="19" name="Арка 18"/>
          <p:cNvSpPr/>
          <p:nvPr/>
        </p:nvSpPr>
        <p:spPr>
          <a:xfrm rot="20970817">
            <a:off x="2125447" y="3560583"/>
            <a:ext cx="4766042" cy="4596700"/>
          </a:xfrm>
          <a:prstGeom prst="blockArc">
            <a:avLst>
              <a:gd name="adj1" fmla="val 10754181"/>
              <a:gd name="adj2" fmla="val 398274"/>
              <a:gd name="adj3" fmla="val 48787"/>
            </a:avLst>
          </a:prstGeom>
        </p:spPr>
        <p:txBody>
          <a:bodyPr wrap="square">
            <a:prstTxWarp prst="textCircle">
              <a:avLst>
                <a:gd name="adj" fmla="val 11059187"/>
              </a:avLst>
            </a:prstTxWarp>
            <a:spAutoFit/>
          </a:bodyPr>
          <a:lstStyle/>
          <a:p>
            <a:r>
              <a:rPr lang="ru-RU" sz="2000" dirty="0" smtClean="0"/>
              <a:t>                                        </a:t>
            </a:r>
            <a:r>
              <a:rPr lang="ru-RU" sz="2000" dirty="0" smtClean="0">
                <a:latin typeface="Arial Black" panose="020B0A04020102020204" pitchFamily="34" charset="0"/>
              </a:rPr>
              <a:t>страх</a:t>
            </a:r>
            <a:r>
              <a:rPr lang="ru-RU" sz="2000" dirty="0">
                <a:latin typeface="Arial Black" panose="020B0A04020102020204" pitchFamily="34" charset="0"/>
              </a:rPr>
              <a:t>, беспокойство</a:t>
            </a:r>
            <a:endParaRPr lang="ru-RU" sz="2000" b="1" dirty="0"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7794" y="5468407"/>
            <a:ext cx="839685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i="1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Monotype Corsiva" panose="03010101010201010101" pitchFamily="66" charset="0"/>
              </a:rPr>
              <a:t>РАДУГА ЧУВСТВ</a:t>
            </a:r>
            <a:endParaRPr lang="ru-RU" sz="8000" b="1" i="1" dirty="0">
              <a:ln>
                <a:solidFill>
                  <a:srgbClr val="002060"/>
                </a:solidFill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64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ttps://ds02.infourok.ru/uploads/ex/051f/000164ae-e5fd36a7/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169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9532" y="188640"/>
            <a:ext cx="8424936" cy="3052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Ситуация 1.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Ученица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пятого класса, будучи отличницей в начальных классах, показывает маме в дневнике тройку по самостоятельной работе. Мама ругает девочку и очень переживает за успехи дочери. Права ли мама? Как поступили бы вы в этой ситуации?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372659"/>
            <a:ext cx="8424936" cy="3335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Ситуация 2. </a:t>
            </a:r>
            <a:endParaRPr lang="ru-RU" sz="32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стал часто приглашать домой своих друзей, одноклассников, много времени общается вне школы, по мнению родителей это стало отрицательно сказываться на учебе. Родители категорично заявили ребенку о том, что сначала учеба, а потом друзья. Правы ли родители? Как бы вы поступили в этой ситуации?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92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ttps://ds02.infourok.ru/uploads/ex/051f/000164ae-e5fd36a7/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63190" y="52629"/>
            <a:ext cx="581761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i="1" dirty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Monotype Corsiva" panose="03010101010201010101" pitchFamily="66" charset="0"/>
              </a:rPr>
              <a:t>Р</a:t>
            </a:r>
            <a:r>
              <a:rPr lang="ru-RU" sz="6000" b="1" i="1" dirty="0" smtClean="0">
                <a:ln>
                  <a:solidFill>
                    <a:srgbClr val="002060"/>
                  </a:solidFill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latin typeface="Monotype Corsiva" panose="03010101010201010101" pitchFamily="66" charset="0"/>
              </a:rPr>
              <a:t>езультаты теста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24744"/>
            <a:ext cx="842493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8-10 баллов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-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У вашего ребенка хорошее отношение к школе и скорее всего у него в ближайшее время не возникнет проблем. Учиться ему интересно, все ладится. Вам пока не приходится опасаться неожиданностей из школы.</a:t>
            </a:r>
            <a:endParaRPr lang="ru-RU" b="1" dirty="0">
              <a:solidFill>
                <a:srgbClr val="002060"/>
              </a:solidFill>
              <a:latin typeface="Arial Black" panose="020B0A0402010202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6-7 баллов -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В школе дела обстоят неплохо. Чтобы закрепить это положение, чаще давайте понять ребенку, что вы внимательны к его успехам и радуетесь вместе с ним.</a:t>
            </a:r>
          </a:p>
          <a:p>
            <a:pPr>
              <a:lnSpc>
                <a:spcPct val="115000"/>
              </a:lnSpc>
            </a:pPr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4-5 баллов -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Будьте внимательны! В школьной жизни что-то неблагополучно. Постарайтесь выяснить сейчас, пока ситуация не ухудшилась, в чем или в ком источник школьных переживаний вашего ребенка.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C0000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1-3 балла -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>Ребенку крайне необходима ваша помощь. У него негативное отношение к школе, связанное с конфликтами, снижением успеваемости. Нужно срочно выяснить причины, поговорить с учителями, другими специалистами и совместно наметить конкретные шаги к исправлению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112951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ttps://ds02.infourok.ru/uploads/ex/051f/000164ae-e5fd36a7/img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529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6487" y="3306529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>
                <a:latin typeface="Comic Sans MS"/>
              </a:rPr>
              <a:t> </a:t>
            </a:r>
            <a:r>
              <a:rPr lang="ru-RU" sz="2400" b="1" i="1" dirty="0">
                <a:solidFill>
                  <a:srgbClr val="0070C0"/>
                </a:solidFill>
                <a:latin typeface="Comic Sans MS"/>
              </a:rPr>
              <a:t>Семья должна заботиться, чтобы человек </a:t>
            </a:r>
          </a:p>
          <a:p>
            <a:r>
              <a:rPr lang="ru-RU" sz="2400" b="1" i="1" dirty="0">
                <a:solidFill>
                  <a:srgbClr val="0070C0"/>
                </a:solidFill>
                <a:latin typeface="Comic Sans MS"/>
              </a:rPr>
              <a:t>отвечал требованиям общества, </a:t>
            </a:r>
          </a:p>
          <a:p>
            <a:r>
              <a:rPr lang="ru-RU" sz="2400" b="1" i="1" dirty="0">
                <a:solidFill>
                  <a:srgbClr val="0070C0"/>
                </a:solidFill>
                <a:latin typeface="Comic Sans MS"/>
              </a:rPr>
              <a:t>какие были 20 лет назад,</a:t>
            </a:r>
          </a:p>
          <a:p>
            <a:r>
              <a:rPr lang="ru-RU" sz="2400" b="1" i="1" dirty="0">
                <a:solidFill>
                  <a:srgbClr val="0070C0"/>
                </a:solidFill>
                <a:latin typeface="Comic Sans MS"/>
              </a:rPr>
              <a:t> улица – требованиям сегодняшним, </a:t>
            </a:r>
          </a:p>
          <a:p>
            <a:r>
              <a:rPr lang="ru-RU" sz="2400" b="1" i="1" dirty="0">
                <a:solidFill>
                  <a:srgbClr val="0070C0"/>
                </a:solidFill>
                <a:latin typeface="Comic Sans MS"/>
              </a:rPr>
              <a:t>школа – требованиям, </a:t>
            </a:r>
          </a:p>
          <a:p>
            <a:r>
              <a:rPr lang="ru-RU" sz="2400" b="1" i="1" dirty="0">
                <a:solidFill>
                  <a:srgbClr val="0070C0"/>
                </a:solidFill>
                <a:latin typeface="Comic Sans MS"/>
              </a:rPr>
              <a:t>какие будут через 20 </a:t>
            </a:r>
            <a:r>
              <a:rPr lang="ru-RU" sz="2400" dirty="0">
                <a:solidFill>
                  <a:srgbClr val="0070C0"/>
                </a:solidFill>
                <a:latin typeface="Comic Sans MS"/>
              </a:rPr>
              <a:t>   </a:t>
            </a:r>
            <a:r>
              <a:rPr lang="ru-RU" sz="2400" b="1" i="1" dirty="0">
                <a:solidFill>
                  <a:srgbClr val="0070C0"/>
                </a:solidFill>
                <a:latin typeface="Comic Sans MS"/>
              </a:rPr>
              <a:t>лет. </a:t>
            </a:r>
          </a:p>
          <a:p>
            <a:r>
              <a:rPr lang="ru-RU" sz="2400" b="1" i="1" dirty="0">
                <a:solidFill>
                  <a:srgbClr val="0070C0"/>
                </a:solidFill>
                <a:latin typeface="Comic Sans MS"/>
              </a:rPr>
              <a:t> </a:t>
            </a:r>
            <a:r>
              <a:rPr lang="ru-RU" sz="2400" dirty="0">
                <a:solidFill>
                  <a:srgbClr val="0070C0"/>
                </a:solidFill>
                <a:latin typeface="Comic Sans MS"/>
              </a:rPr>
              <a:t>                 </a:t>
            </a:r>
            <a:r>
              <a:rPr lang="ru-RU" sz="2400" dirty="0" smtClean="0">
                <a:solidFill>
                  <a:srgbClr val="0070C0"/>
                </a:solidFill>
                <a:latin typeface="Comic Sans MS"/>
              </a:rPr>
              <a:t>                                  </a:t>
            </a:r>
            <a:r>
              <a:rPr lang="ru-RU" sz="2400" b="1" dirty="0" smtClean="0">
                <a:solidFill>
                  <a:srgbClr val="0070C0"/>
                </a:solidFill>
                <a:latin typeface="Comic Sans MS"/>
              </a:rPr>
              <a:t>Михаил </a:t>
            </a:r>
            <a:r>
              <a:rPr lang="ru-RU" sz="2400" b="1" dirty="0" err="1">
                <a:solidFill>
                  <a:srgbClr val="0070C0"/>
                </a:solidFill>
                <a:latin typeface="Comic Sans MS"/>
              </a:rPr>
              <a:t>Гаспаров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ru-RU" sz="3200" dirty="0">
                <a:solidFill>
                  <a:srgbClr val="0070C0"/>
                </a:solidFill>
                <a:latin typeface="Comic Sans MS"/>
              </a:rPr>
              <a:t>                             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0828"/>
            <a:ext cx="7920881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5800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314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Comic Sans MS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27</cp:revision>
  <dcterms:created xsi:type="dcterms:W3CDTF">2017-11-03T15:38:07Z</dcterms:created>
  <dcterms:modified xsi:type="dcterms:W3CDTF">2017-11-08T05:32:30Z</dcterms:modified>
</cp:coreProperties>
</file>